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62" r:id="rId4"/>
    <p:sldId id="259" r:id="rId5"/>
    <p:sldId id="26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301" r:id="rId26"/>
    <p:sldId id="302" r:id="rId27"/>
    <p:sldId id="303" r:id="rId28"/>
    <p:sldId id="304" r:id="rId29"/>
    <p:sldId id="305" r:id="rId30"/>
    <p:sldId id="306" r:id="rId31"/>
    <p:sldId id="342" r:id="rId32"/>
    <p:sldId id="343" r:id="rId33"/>
    <p:sldId id="348" r:id="rId34"/>
    <p:sldId id="349" r:id="rId35"/>
    <p:sldId id="350" r:id="rId36"/>
    <p:sldId id="351" r:id="rId37"/>
    <p:sldId id="374" r:id="rId38"/>
    <p:sldId id="375" r:id="rId39"/>
    <p:sldId id="381" r:id="rId40"/>
    <p:sldId id="382" r:id="rId41"/>
    <p:sldId id="376" r:id="rId42"/>
    <p:sldId id="263" r:id="rId4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EC37-99EF-4137-A915-6C1A3C1CBC58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5450-E85F-410A-A754-33D4A0549F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35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2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00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8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42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9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51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89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8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7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93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54A6-B805-4CEB-A67C-7D553695B8E2}" type="datetimeFigureOut">
              <a:rPr lang="hu-HU" smtClean="0"/>
              <a:t>2023. 01. 29.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DCED-BC09-4764-BC39-AA36521C1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02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5701"/>
          </a:xfrm>
        </p:spPr>
        <p:txBody>
          <a:bodyPr/>
          <a:lstStyle/>
          <a:p>
            <a:r>
              <a:rPr lang="hu-HU" dirty="0"/>
              <a:t>Együtt egy MÁS világban </a:t>
            </a:r>
            <a:endParaRPr lang="hu-HU" altLang="hu-HU" dirty="0" smtClean="0"/>
          </a:p>
        </p:txBody>
      </p:sp>
      <p:sp>
        <p:nvSpPr>
          <p:cNvPr id="16387" name="Alcím 1"/>
          <p:cNvSpPr>
            <a:spLocks noGrp="1"/>
          </p:cNvSpPr>
          <p:nvPr>
            <p:ph type="subTitle" idx="1"/>
          </p:nvPr>
        </p:nvSpPr>
        <p:spPr>
          <a:xfrm>
            <a:off x="5627053" y="4559873"/>
            <a:ext cx="6400800" cy="1031875"/>
          </a:xfrm>
        </p:spPr>
        <p:txBody>
          <a:bodyPr/>
          <a:lstStyle/>
          <a:p>
            <a:pPr algn="r"/>
            <a:r>
              <a:rPr lang="hu-HU" altLang="hu-HU"/>
              <a:t>Pázmány Viktória</a:t>
            </a:r>
          </a:p>
          <a:p>
            <a:pPr algn="r"/>
            <a:r>
              <a:rPr lang="hu-HU" altLang="hu-HU"/>
              <a:t>pazmany.viktoria@foh.unideb.hu</a:t>
            </a:r>
          </a:p>
        </p:txBody>
      </p:sp>
      <p:pic>
        <p:nvPicPr>
          <p:cNvPr id="9" name="Kép 8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9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188976" y="15876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Értelmi fogyatékosság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4825" y="1597607"/>
            <a:ext cx="8642350" cy="54006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dirty="0" smtClean="0"/>
              <a:t>Felosztása:</a:t>
            </a:r>
          </a:p>
          <a:p>
            <a:pPr marL="0" indent="0">
              <a:buNone/>
              <a:defRPr/>
            </a:pPr>
            <a:r>
              <a:rPr lang="hu-HU" dirty="0"/>
              <a:t>jelenleg az </a:t>
            </a:r>
            <a:r>
              <a:rPr lang="hu-HU" dirty="0" err="1"/>
              <a:t>intelligenciakvóciens</a:t>
            </a:r>
            <a:r>
              <a:rPr lang="hu-HU" dirty="0"/>
              <a:t> mérőszám alapján történik, a szükséges megsegítés foka alapján fog </a:t>
            </a:r>
            <a:r>
              <a:rPr lang="hu-HU" dirty="0" smtClean="0"/>
              <a:t>történni</a:t>
            </a:r>
            <a:endParaRPr lang="hu-HU" dirty="0"/>
          </a:p>
          <a:p>
            <a:pPr marL="0" indent="0">
              <a:buNone/>
              <a:defRPr/>
            </a:pPr>
            <a:endParaRPr lang="hu-HU" dirty="0"/>
          </a:p>
          <a:p>
            <a:pPr>
              <a:defRPr/>
            </a:pPr>
            <a:r>
              <a:rPr lang="hu-HU" dirty="0"/>
              <a:t>50-69 – enyhe fokban sérült       tanulásban akadályozott</a:t>
            </a:r>
          </a:p>
          <a:p>
            <a:pPr>
              <a:defRPr/>
            </a:pPr>
            <a:r>
              <a:rPr lang="hu-HU" dirty="0"/>
              <a:t>25-49 – középsúlyos fokban sérült      értelmileg akadályozott</a:t>
            </a:r>
          </a:p>
          <a:p>
            <a:pPr>
              <a:defRPr/>
            </a:pPr>
            <a:r>
              <a:rPr lang="hu-HU" dirty="0"/>
              <a:t>25 alatt – súlyos fokban sérült</a:t>
            </a:r>
          </a:p>
          <a:p>
            <a:pPr marL="0" indent="0">
              <a:buNone/>
              <a:defRPr/>
            </a:pPr>
            <a:endParaRPr lang="hu-HU" b="1" dirty="0"/>
          </a:p>
        </p:txBody>
      </p:sp>
      <p:sp>
        <p:nvSpPr>
          <p:cNvPr id="4" name="Jobbra nyíl 3"/>
          <p:cNvSpPr/>
          <p:nvPr/>
        </p:nvSpPr>
        <p:spPr>
          <a:xfrm>
            <a:off x="6254303" y="3832853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6971987" y="4297945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" name="Kép 5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80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316992" y="191389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Értelmi fogyatékosság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4825" y="1417639"/>
            <a:ext cx="8642350" cy="53244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dirty="0" smtClean="0"/>
              <a:t>Jellemzői:</a:t>
            </a:r>
          </a:p>
          <a:p>
            <a:pPr marL="0" indent="0">
              <a:buNone/>
              <a:defRPr/>
            </a:pPr>
            <a:r>
              <a:rPr lang="hu-HU" dirty="0" smtClean="0"/>
              <a:t>nem </a:t>
            </a:r>
            <a:r>
              <a:rPr lang="hu-HU" dirty="0"/>
              <a:t>betegség, de </a:t>
            </a:r>
            <a:r>
              <a:rPr lang="hu-HU" dirty="0" smtClean="0"/>
              <a:t>lehet betegség </a:t>
            </a:r>
            <a:r>
              <a:rPr lang="hu-HU" dirty="0"/>
              <a:t>után kialakult kóros állapot</a:t>
            </a:r>
          </a:p>
          <a:p>
            <a:pPr marL="0" indent="0">
              <a:buNone/>
              <a:defRPr/>
            </a:pPr>
            <a:r>
              <a:rPr lang="hu-HU" dirty="0"/>
              <a:t>- a </a:t>
            </a:r>
            <a:r>
              <a:rPr lang="hu-HU" dirty="0" err="1"/>
              <a:t>neuroendokrin</a:t>
            </a:r>
            <a:r>
              <a:rPr lang="hu-HU" dirty="0"/>
              <a:t> rendszer strukturális csökkentértékűségén, sérülésén, károsodásán és/vagy funkcióbeli zavarán alapszik</a:t>
            </a:r>
          </a:p>
          <a:p>
            <a:pPr>
              <a:buFontTx/>
              <a:buChar char="-"/>
              <a:defRPr/>
            </a:pPr>
            <a:r>
              <a:rPr lang="hu-HU" dirty="0"/>
              <a:t>öröklött, veleszületett vagy kora gyermekkorban szerzett </a:t>
            </a:r>
          </a:p>
          <a:p>
            <a:pPr>
              <a:buFontTx/>
              <a:buChar char="-"/>
              <a:defRPr/>
            </a:pPr>
            <a:r>
              <a:rPr lang="hu-HU" dirty="0"/>
              <a:t>irreverzibilis (visszafordíthatatlan), egész életen át tartó, de a fejlesztés lehetősége adott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05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298704" y="154813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Értelmi fogyatékosság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Jellemzői: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r>
              <a:rPr lang="hu-HU" altLang="hu-HU" dirty="0" smtClean="0"/>
              <a:t>- </a:t>
            </a:r>
            <a:r>
              <a:rPr lang="hu-HU" altLang="hu-HU" dirty="0"/>
              <a:t>elsősorban az intellektus károsodott</a:t>
            </a:r>
          </a:p>
          <a:p>
            <a:pPr marL="0" indent="0">
              <a:buNone/>
            </a:pPr>
            <a:r>
              <a:rPr lang="hu-HU" altLang="hu-HU" dirty="0"/>
              <a:t>- az értelmi erők elsődleges sérülései mellett az egész személyiség zavara jelen van</a:t>
            </a:r>
          </a:p>
          <a:p>
            <a:pPr marL="0" indent="0">
              <a:buNone/>
            </a:pPr>
            <a:r>
              <a:rPr lang="hu-HU" altLang="hu-HU" dirty="0"/>
              <a:t>- az egész életvezetés akadályozott</a:t>
            </a:r>
          </a:p>
          <a:p>
            <a:pPr marL="0" indent="0">
              <a:buNone/>
            </a:pPr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4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124968" y="154813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Látássérült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847344" y="22096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Definíció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 algn="just">
              <a:buNone/>
            </a:pPr>
            <a:r>
              <a:rPr lang="hu-HU" altLang="hu-HU" dirty="0" smtClean="0"/>
              <a:t>Az a személy, akinek a jobbik szemén maximum terhelés esetén az ép látás 30%, vagy látótérszűkület nem több 20 foknál, így a vizuális tapasztalatszerzést teljesen vagy részlegesen akadályozza</a:t>
            </a:r>
          </a:p>
          <a:p>
            <a:pPr marL="0" indent="0">
              <a:buNone/>
            </a:pPr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0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134112" y="173101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Látássérült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765048" y="19444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Súlyossági fok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r>
              <a:rPr lang="hu-HU" altLang="hu-HU" dirty="0" smtClean="0"/>
              <a:t>- vakság: a fényt sem észlelik – pontírás alkalmazása</a:t>
            </a:r>
          </a:p>
          <a:p>
            <a:pPr marL="0" indent="0">
              <a:buNone/>
            </a:pPr>
            <a:r>
              <a:rPr lang="hu-HU" altLang="hu-HU" dirty="0" smtClean="0"/>
              <a:t>- alig látók: fényérzékelők, nagytárgy látók (különleges optikai eszközökkel), ujjolvasók (2 m-en belül látják az tárgyakat)</a:t>
            </a:r>
          </a:p>
          <a:p>
            <a:pPr marL="0" indent="0">
              <a:buNone/>
            </a:pPr>
            <a:r>
              <a:rPr lang="hu-HU" altLang="hu-HU" dirty="0" smtClean="0"/>
              <a:t>- gyengén látók: szemüveggel korrigálható</a:t>
            </a:r>
          </a:p>
          <a:p>
            <a:pPr marL="0" indent="0">
              <a:buNone/>
            </a:pPr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4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43256" y="90805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Látássérült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096" y="1268413"/>
            <a:ext cx="9649079" cy="42911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hu-HU" sz="2000" dirty="0"/>
              <a:t>Sérülhet:</a:t>
            </a:r>
          </a:p>
          <a:p>
            <a:pPr>
              <a:defRPr/>
            </a:pPr>
            <a:r>
              <a:rPr lang="hu-HU" sz="2000" dirty="0" err="1"/>
              <a:t>receptorszerv</a:t>
            </a:r>
            <a:endParaRPr lang="hu-HU" sz="2000" dirty="0"/>
          </a:p>
          <a:p>
            <a:pPr>
              <a:defRPr/>
            </a:pPr>
            <a:r>
              <a:rPr lang="hu-HU" sz="2000" dirty="0"/>
              <a:t>látóideg</a:t>
            </a:r>
          </a:p>
          <a:p>
            <a:pPr>
              <a:defRPr/>
            </a:pPr>
            <a:r>
              <a:rPr lang="hu-HU" sz="2000" dirty="0" err="1"/>
              <a:t>cortex</a:t>
            </a:r>
            <a:endParaRPr lang="hu-HU" sz="2000" dirty="0"/>
          </a:p>
          <a:p>
            <a:pPr marL="0" indent="0">
              <a:buNone/>
              <a:defRPr/>
            </a:pPr>
            <a:r>
              <a:rPr lang="hu-HU" sz="2000" dirty="0"/>
              <a:t>Oka:</a:t>
            </a:r>
          </a:p>
          <a:p>
            <a:pPr>
              <a:defRPr/>
            </a:pPr>
            <a:r>
              <a:rPr lang="hu-HU" sz="2000" dirty="0"/>
              <a:t>Veleszületett</a:t>
            </a:r>
          </a:p>
          <a:p>
            <a:pPr>
              <a:defRPr/>
            </a:pPr>
            <a:r>
              <a:rPr lang="hu-HU" sz="2000" dirty="0"/>
              <a:t>Szerzett</a:t>
            </a:r>
          </a:p>
          <a:p>
            <a:pPr marL="0" indent="0">
              <a:buNone/>
              <a:defRPr/>
            </a:pPr>
            <a:r>
              <a:rPr lang="hu-HU" sz="2000" dirty="0"/>
              <a:t>Életút:</a:t>
            </a:r>
          </a:p>
          <a:p>
            <a:pPr>
              <a:defRPr/>
            </a:pPr>
            <a:r>
              <a:rPr lang="hu-HU" sz="2000" dirty="0"/>
              <a:t>részleges vagy teljes integráció keretében tud elhelyezkedni</a:t>
            </a:r>
          </a:p>
          <a:p>
            <a:pPr>
              <a:defRPr/>
            </a:pPr>
            <a:r>
              <a:rPr lang="hu-HU" sz="2000" dirty="0"/>
              <a:t>sajátos vak szakmák</a:t>
            </a:r>
          </a:p>
          <a:p>
            <a:pPr>
              <a:defRPr/>
            </a:pPr>
            <a:r>
              <a:rPr lang="hu-HU" sz="2000" dirty="0"/>
              <a:t>felsőfokú tanulmányokra képesek</a:t>
            </a:r>
          </a:p>
          <a:p>
            <a:pPr>
              <a:defRPr/>
            </a:pPr>
            <a:r>
              <a:rPr lang="hu-HU" sz="2000" dirty="0"/>
              <a:t>rehabilitációs munkahelyen eredményesebb</a:t>
            </a:r>
          </a:p>
          <a:p>
            <a:pPr>
              <a:defRPr/>
            </a:pPr>
            <a:r>
              <a:rPr lang="hu-HU" sz="2000" dirty="0"/>
              <a:t>érdekvédelem, civil szervezetek, alapítványok</a:t>
            </a:r>
          </a:p>
          <a:p>
            <a:pPr marL="0" indent="0">
              <a:buNone/>
              <a:defRPr/>
            </a:pPr>
            <a:endParaRPr 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93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341631" y="125413"/>
            <a:ext cx="7129463" cy="1143000"/>
          </a:xfrm>
        </p:spPr>
        <p:txBody>
          <a:bodyPr/>
          <a:lstStyle/>
          <a:p>
            <a:r>
              <a:rPr lang="hu-HU" altLang="hu-HU" dirty="0" smtClean="0"/>
              <a:t>Hallássérült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805561" y="1472183"/>
            <a:ext cx="8642350" cy="4858449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Definíció: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hallásanalizátor</a:t>
            </a:r>
            <a:r>
              <a:rPr lang="hu-HU" altLang="hu-HU" dirty="0" smtClean="0"/>
              <a:t> sérülhet (</a:t>
            </a:r>
            <a:r>
              <a:rPr lang="hu-HU" altLang="hu-HU" dirty="0" err="1" smtClean="0"/>
              <a:t>receptorszerv</a:t>
            </a:r>
            <a:r>
              <a:rPr lang="hu-HU" altLang="hu-HU" dirty="0" smtClean="0"/>
              <a:t>, hallóideg, </a:t>
            </a:r>
            <a:r>
              <a:rPr lang="hu-HU" altLang="hu-HU" dirty="0" err="1" smtClean="0"/>
              <a:t>cortex</a:t>
            </a:r>
            <a:r>
              <a:rPr lang="hu-HU" altLang="hu-HU" dirty="0" smtClean="0"/>
              <a:t>) különböző károsító okok miatt, amely akadályozza a beszéd normális fejlődését vagy hátrányosan befolyásolja azt.</a:t>
            </a:r>
          </a:p>
          <a:p>
            <a:pPr marL="0" indent="0">
              <a:buNone/>
            </a:pPr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95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289560" y="90805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Hallássérült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4433" y="1186117"/>
            <a:ext cx="8642350" cy="464775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u-HU" dirty="0"/>
              <a:t>Súlyosság szerint:</a:t>
            </a:r>
          </a:p>
          <a:p>
            <a:pPr marL="0" indent="0">
              <a:buNone/>
              <a:defRPr/>
            </a:pPr>
            <a:endParaRPr lang="hu-HU" dirty="0"/>
          </a:p>
          <a:p>
            <a:pPr>
              <a:defRPr/>
            </a:pPr>
            <a:r>
              <a:rPr lang="hu-HU" sz="2200" dirty="0"/>
              <a:t>Orvosi szempont: </a:t>
            </a:r>
          </a:p>
          <a:p>
            <a:pPr marL="0" indent="0">
              <a:buNone/>
              <a:defRPr/>
            </a:pPr>
            <a:r>
              <a:rPr lang="hu-HU" sz="2200" dirty="0"/>
              <a:t>- nagyothallás: 30-70 decibel</a:t>
            </a:r>
          </a:p>
          <a:p>
            <a:pPr>
              <a:buFontTx/>
              <a:buChar char="-"/>
              <a:defRPr/>
            </a:pPr>
            <a:r>
              <a:rPr lang="hu-HU" sz="2200" dirty="0"/>
              <a:t>siketség: 70 decibelnél nagyobb</a:t>
            </a:r>
          </a:p>
          <a:p>
            <a:pPr marL="0" indent="0">
              <a:buNone/>
              <a:defRPr/>
            </a:pPr>
            <a:endParaRPr lang="hu-HU" sz="2200" dirty="0"/>
          </a:p>
          <a:p>
            <a:pPr>
              <a:defRPr/>
            </a:pPr>
            <a:r>
              <a:rPr lang="hu-HU" sz="2200" dirty="0"/>
              <a:t>Gyógypedagógiai szempont:</a:t>
            </a:r>
          </a:p>
          <a:p>
            <a:pPr marL="0" indent="0">
              <a:buNone/>
              <a:defRPr/>
            </a:pPr>
            <a:r>
              <a:rPr lang="hu-HU" sz="2200" dirty="0"/>
              <a:t>- Nagyothallók: beszédállapot szerint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hu-HU" sz="2200" dirty="0"/>
              <a:t>verbális kommunikációja kevésbé tér el az épekétől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hu-HU" sz="2200" dirty="0"/>
              <a:t>verbális kommunikációja nagyobb mértékben tér el az épekétől</a:t>
            </a:r>
          </a:p>
          <a:p>
            <a:pPr marL="0" indent="0">
              <a:buNone/>
              <a:defRPr/>
            </a:pPr>
            <a:r>
              <a:rPr lang="hu-HU" sz="2200" dirty="0"/>
              <a:t>- Siketek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30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70104" y="90805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Hallássérült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6729" y="1289303"/>
            <a:ext cx="8642350" cy="522420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dirty="0"/>
              <a:t>Életút</a:t>
            </a:r>
            <a:r>
              <a:rPr lang="hu-HU" sz="2200" dirty="0"/>
              <a:t>:</a:t>
            </a:r>
          </a:p>
          <a:p>
            <a:pPr>
              <a:defRPr/>
            </a:pPr>
            <a:r>
              <a:rPr lang="hu-HU" sz="2200" dirty="0"/>
              <a:t>részleges integráció</a:t>
            </a:r>
          </a:p>
          <a:p>
            <a:pPr>
              <a:defRPr/>
            </a:pPr>
            <a:r>
              <a:rPr lang="hu-HU" sz="2200" dirty="0" smtClean="0"/>
              <a:t>Szakma tanulás</a:t>
            </a:r>
            <a:endParaRPr lang="hu-HU" sz="2200" dirty="0"/>
          </a:p>
          <a:p>
            <a:pPr>
              <a:defRPr/>
            </a:pPr>
            <a:r>
              <a:rPr lang="hu-HU" sz="2200" dirty="0" smtClean="0"/>
              <a:t>Akár érettségi </a:t>
            </a:r>
            <a:r>
              <a:rPr lang="hu-HU" sz="2200" dirty="0"/>
              <a:t>és felsőfokú végzettség</a:t>
            </a:r>
          </a:p>
          <a:p>
            <a:pPr marL="0" indent="0">
              <a:buNone/>
              <a:defRPr/>
            </a:pPr>
            <a:endParaRPr lang="hu-HU" sz="2200" dirty="0"/>
          </a:p>
          <a:p>
            <a:pPr marL="0" indent="0">
              <a:buNone/>
              <a:defRPr/>
            </a:pPr>
            <a:r>
              <a:rPr lang="hu-HU" dirty="0"/>
              <a:t>Jellemzők</a:t>
            </a:r>
            <a:r>
              <a:rPr lang="hu-HU" dirty="0" smtClean="0"/>
              <a:t>:</a:t>
            </a:r>
          </a:p>
          <a:p>
            <a:pPr>
              <a:defRPr/>
            </a:pPr>
            <a:r>
              <a:rPr lang="hu-HU" sz="2200" dirty="0"/>
              <a:t>egész személyiségfejlődés megváltozása</a:t>
            </a:r>
          </a:p>
          <a:p>
            <a:pPr>
              <a:defRPr/>
            </a:pPr>
            <a:r>
              <a:rPr lang="hu-HU" sz="2200" dirty="0"/>
              <a:t>kommunikációs akadályok</a:t>
            </a:r>
          </a:p>
          <a:p>
            <a:pPr>
              <a:defRPr/>
            </a:pPr>
            <a:r>
              <a:rPr lang="hu-HU" sz="2200" dirty="0"/>
              <a:t>lecsökken és átalakul a külvilággal való információ </a:t>
            </a:r>
            <a:r>
              <a:rPr lang="hu-HU" sz="2200" dirty="0" smtClean="0"/>
              <a:t>felvétel,  </a:t>
            </a:r>
            <a:r>
              <a:rPr lang="hu-HU" sz="2200" dirty="0"/>
              <a:t>nehezített szocializáció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5" name="Kép 4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1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262128" y="154813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Mozgásfogyatékosság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915289" y="1690688"/>
            <a:ext cx="8642350" cy="55451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Definíció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r>
              <a:rPr lang="hu-HU" altLang="hu-HU" dirty="0" smtClean="0"/>
              <a:t>- a </a:t>
            </a:r>
            <a:r>
              <a:rPr lang="hu-HU" altLang="hu-HU" dirty="0" err="1" smtClean="0"/>
              <a:t>mozgásszervrendszer</a:t>
            </a:r>
            <a:r>
              <a:rPr lang="hu-HU" altLang="hu-HU" dirty="0" smtClean="0"/>
              <a:t> bármely részének a fejlődési rendellenessége, betegsége vagy sérülése megbonthatja a fiziológiás mozgások funkcionális egységét és a többi rész szerkezetében és működésében is zavarokat okozhat</a:t>
            </a:r>
          </a:p>
          <a:p>
            <a:pPr marL="0" indent="0">
              <a:buNone/>
            </a:pPr>
            <a:r>
              <a:rPr lang="hu-HU" altLang="hu-HU" dirty="0" smtClean="0"/>
              <a:t>- ez a szerkezeti/működési zavar a mozgáskárosodás</a:t>
            </a:r>
          </a:p>
          <a:p>
            <a:pPr marL="0" indent="0">
              <a:buNone/>
            </a:pPr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58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2168" y="127381"/>
            <a:ext cx="10515600" cy="29084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600" dirty="0" smtClean="0"/>
              <a:t>Játsszunk kicsit! 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Vedd a kezedbe a tollat! Most tedd át a másik kezedbe! (nem domináns kéz) Másold le az idézetet!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048" y="2944367"/>
            <a:ext cx="10515600" cy="27388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4600" dirty="0"/>
              <a:t>Mindannyian mások vagyunk!</a:t>
            </a:r>
            <a:br>
              <a:rPr lang="hu-HU" sz="4600" dirty="0"/>
            </a:br>
            <a:r>
              <a:rPr lang="hu-HU" sz="4600" dirty="0"/>
              <a:t>Bár egyben, másban hasonlítunk</a:t>
            </a:r>
            <a:r>
              <a:rPr lang="hu-HU" sz="4600" dirty="0" smtClean="0"/>
              <a:t>…</a:t>
            </a:r>
            <a:endParaRPr lang="hu-HU" sz="4600" dirty="0"/>
          </a:p>
          <a:p>
            <a:pPr marL="0" indent="0" algn="ctr">
              <a:buNone/>
            </a:pPr>
            <a:endParaRPr lang="hu-HU" sz="4600" dirty="0" smtClean="0"/>
          </a:p>
          <a:p>
            <a:pPr marL="0" indent="0">
              <a:buNone/>
            </a:pPr>
            <a:r>
              <a:rPr lang="hu-HU" sz="3000" dirty="0" smtClean="0"/>
              <a:t>Könnyű volt? Nehéz? Lassú? Gyors? Komfortos?Hogy érezted magad? Tudnál fejlődni benne?</a:t>
            </a:r>
            <a:endParaRPr lang="hu-HU" sz="3000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88392" y="231776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Mozgásfogyatékosság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4825" y="1557339"/>
            <a:ext cx="8642350" cy="51847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dirty="0" smtClean="0"/>
              <a:t>Osztályozása:</a:t>
            </a:r>
          </a:p>
          <a:p>
            <a:pPr marL="0" indent="0"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 fej és a törzs régióinak károsodása</a:t>
            </a:r>
          </a:p>
          <a:p>
            <a:pPr>
              <a:defRPr/>
            </a:pPr>
            <a:r>
              <a:rPr lang="hu-HU" dirty="0" smtClean="0"/>
              <a:t>Törpenövés</a:t>
            </a:r>
          </a:p>
          <a:p>
            <a:pPr>
              <a:defRPr/>
            </a:pPr>
            <a:r>
              <a:rPr lang="hu-HU" dirty="0" smtClean="0"/>
              <a:t>A végtagok mechanikus károsodása</a:t>
            </a:r>
          </a:p>
          <a:p>
            <a:pPr>
              <a:defRPr/>
            </a:pPr>
            <a:r>
              <a:rPr lang="hu-HU" dirty="0" smtClean="0"/>
              <a:t>Görcsös bénulások</a:t>
            </a:r>
          </a:p>
          <a:p>
            <a:pPr>
              <a:defRPr/>
            </a:pPr>
            <a:r>
              <a:rPr lang="hu-HU" dirty="0" smtClean="0"/>
              <a:t>Petyhüdt bénulások</a:t>
            </a:r>
          </a:p>
          <a:p>
            <a:pPr>
              <a:defRPr/>
            </a:pPr>
            <a:r>
              <a:rPr lang="hu-HU" dirty="0" smtClean="0"/>
              <a:t>Végtaghiányok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4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216408" y="209677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Beszédfogyatékosság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1774825" y="1989139"/>
            <a:ext cx="8642350" cy="4752975"/>
          </a:xfrm>
        </p:spPr>
        <p:txBody>
          <a:bodyPr/>
          <a:lstStyle/>
          <a:p>
            <a:pPr marL="0" indent="0">
              <a:buNone/>
            </a:pPr>
            <a:r>
              <a:rPr lang="hu-HU" altLang="hu-HU" smtClean="0"/>
              <a:t>Definíció:</a:t>
            </a:r>
          </a:p>
          <a:p>
            <a:pPr marL="0" indent="0">
              <a:buNone/>
            </a:pPr>
            <a:endParaRPr lang="hu-HU" altLang="hu-HU" smtClean="0"/>
          </a:p>
          <a:p>
            <a:pPr marL="0" indent="0" algn="just">
              <a:buNone/>
            </a:pPr>
            <a:r>
              <a:rPr lang="hu-HU" altLang="hu-HU" smtClean="0"/>
              <a:t>a beszédprodukciónak és a beszédmegértésnek a zavarai, melyek érinthetnek 1-1 részfolyamatot, kiterjedhetnek egy mechanizmusra teljes egészében és megjelenhetnek a beszéd valamennyi folyamatában is</a:t>
            </a:r>
          </a:p>
          <a:p>
            <a:pPr marL="0" indent="0">
              <a:buNone/>
            </a:pPr>
            <a:endParaRPr lang="hu-HU" altLang="hu-HU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8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170688" y="158750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Beszédfogyatékosság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4825" y="1484313"/>
            <a:ext cx="864235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dirty="0" smtClean="0"/>
              <a:t>Fajtái:</a:t>
            </a:r>
          </a:p>
          <a:p>
            <a:pPr marL="0" indent="0"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Pöszeség</a:t>
            </a:r>
          </a:p>
          <a:p>
            <a:pPr>
              <a:defRPr/>
            </a:pPr>
            <a:r>
              <a:rPr lang="hu-HU" dirty="0" smtClean="0"/>
              <a:t>Orrhangzós beszéd</a:t>
            </a:r>
          </a:p>
          <a:p>
            <a:pPr>
              <a:defRPr/>
            </a:pPr>
            <a:r>
              <a:rPr lang="hu-HU" dirty="0" smtClean="0"/>
              <a:t>Hadarás</a:t>
            </a:r>
          </a:p>
          <a:p>
            <a:pPr>
              <a:defRPr/>
            </a:pPr>
            <a:r>
              <a:rPr lang="hu-HU" dirty="0" smtClean="0"/>
              <a:t>Dadogás</a:t>
            </a:r>
          </a:p>
          <a:p>
            <a:pPr>
              <a:defRPr/>
            </a:pPr>
            <a:r>
              <a:rPr lang="hu-HU" dirty="0" smtClean="0"/>
              <a:t>Afázia</a:t>
            </a:r>
          </a:p>
          <a:p>
            <a:pPr>
              <a:defRPr/>
            </a:pPr>
            <a:r>
              <a:rPr lang="hu-HU" dirty="0" err="1" smtClean="0"/>
              <a:t>Agráfia</a:t>
            </a:r>
            <a:endParaRPr lang="hu-HU" dirty="0" smtClean="0"/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48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271272" y="158750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Beszédfogyatékosság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7938" y="1749489"/>
            <a:ext cx="864235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dirty="0" smtClean="0"/>
              <a:t>Jellemzői:</a:t>
            </a:r>
          </a:p>
          <a:p>
            <a:pPr marL="0" indent="0"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ép fizikai </a:t>
            </a:r>
            <a:r>
              <a:rPr lang="hu-HU" dirty="0"/>
              <a:t>hallással bír</a:t>
            </a:r>
          </a:p>
          <a:p>
            <a:pPr>
              <a:defRPr/>
            </a:pPr>
            <a:r>
              <a:rPr lang="hu-HU" dirty="0" smtClean="0"/>
              <a:t>beszédfejlődés </a:t>
            </a:r>
            <a:r>
              <a:rPr lang="hu-HU" dirty="0"/>
              <a:t>nem indul meg vagy kórosan késik vagy valamelyik területen </a:t>
            </a:r>
            <a:r>
              <a:rPr lang="hu-HU" dirty="0" smtClean="0"/>
              <a:t>hibásan </a:t>
            </a:r>
            <a:r>
              <a:rPr lang="hu-HU" dirty="0"/>
              <a:t>működik</a:t>
            </a:r>
          </a:p>
          <a:p>
            <a:pPr>
              <a:defRPr/>
            </a:pPr>
            <a:r>
              <a:rPr lang="hu-HU" dirty="0" smtClean="0"/>
              <a:t>rehabilitálható</a:t>
            </a:r>
            <a:r>
              <a:rPr lang="hu-HU" dirty="0"/>
              <a:t>, a tünetek csökkenthetők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8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252984" y="163957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Érzelmi-akarati sérülés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dirty="0" smtClean="0"/>
              <a:t>Tagjai:</a:t>
            </a:r>
          </a:p>
          <a:p>
            <a:pPr>
              <a:defRPr/>
            </a:pPr>
            <a:r>
              <a:rPr lang="hu-HU" dirty="0"/>
              <a:t>nehezen nevelhetők</a:t>
            </a:r>
          </a:p>
          <a:p>
            <a:pPr>
              <a:defRPr/>
            </a:pPr>
            <a:r>
              <a:rPr lang="hu-HU" dirty="0" smtClean="0"/>
              <a:t>érzelmileg</a:t>
            </a:r>
            <a:r>
              <a:rPr lang="hu-HU" dirty="0"/>
              <a:t>, </a:t>
            </a:r>
            <a:r>
              <a:rPr lang="hu-HU" dirty="0" smtClean="0"/>
              <a:t>akaratilag </a:t>
            </a:r>
            <a:r>
              <a:rPr lang="hu-HU" dirty="0"/>
              <a:t>zavartak</a:t>
            </a:r>
          </a:p>
          <a:p>
            <a:pPr>
              <a:defRPr/>
            </a:pPr>
            <a:r>
              <a:rPr lang="hu-HU" dirty="0" smtClean="0"/>
              <a:t>társadalmi </a:t>
            </a:r>
            <a:r>
              <a:rPr lang="hu-HU" dirty="0"/>
              <a:t>fogyatékosok</a:t>
            </a:r>
          </a:p>
          <a:p>
            <a:pPr>
              <a:defRPr/>
            </a:pPr>
            <a:r>
              <a:rPr lang="hu-HU" dirty="0" smtClean="0"/>
              <a:t>emocionális </a:t>
            </a:r>
            <a:r>
              <a:rPr lang="hu-HU" dirty="0"/>
              <a:t>sérültek</a:t>
            </a:r>
          </a:p>
          <a:p>
            <a:pPr>
              <a:defRPr/>
            </a:pPr>
            <a:r>
              <a:rPr lang="hu-HU" dirty="0" err="1" smtClean="0"/>
              <a:t>inadaptáltak</a:t>
            </a:r>
            <a:endParaRPr lang="hu-HU" dirty="0"/>
          </a:p>
          <a:p>
            <a:pPr>
              <a:defRPr/>
            </a:pPr>
            <a:r>
              <a:rPr lang="hu-HU" dirty="0" smtClean="0"/>
              <a:t>pszichopátiások</a:t>
            </a:r>
            <a:endParaRPr lang="hu-HU" dirty="0"/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65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50191" y="276797"/>
            <a:ext cx="7129463" cy="1143000"/>
          </a:xfrm>
        </p:spPr>
        <p:txBody>
          <a:bodyPr/>
          <a:lstStyle/>
          <a:p>
            <a:r>
              <a:rPr lang="hu-HU" altLang="hu-HU" sz="3400" dirty="0"/>
              <a:t>Fogyatékos személyek megsegítése</a:t>
            </a:r>
            <a:br>
              <a:rPr lang="hu-HU" altLang="hu-HU" sz="3400" dirty="0"/>
            </a:br>
            <a:endParaRPr lang="hu-HU" altLang="hu-HU" sz="3400" dirty="0"/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1070737" y="1419797"/>
            <a:ext cx="8642350" cy="46704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altLang="hu-HU" sz="2000" dirty="0"/>
              <a:t>A megsegítés a </a:t>
            </a:r>
            <a:r>
              <a:rPr lang="hu-HU" altLang="hu-HU" sz="2000" dirty="0" err="1"/>
              <a:t>szakmaköziségen</a:t>
            </a:r>
            <a:r>
              <a:rPr lang="hu-HU" altLang="hu-HU" sz="2000" dirty="0"/>
              <a:t>, az interdiszciplináris együttműködésen, kommunikáción, átláthatóságon és a kidolgozott </a:t>
            </a:r>
            <a:r>
              <a:rPr lang="hu-HU" altLang="hu-HU" sz="2000" dirty="0" err="1"/>
              <a:t>kliensutakon</a:t>
            </a:r>
            <a:r>
              <a:rPr lang="hu-HU" altLang="hu-HU" sz="2000" dirty="0"/>
              <a:t> alapszik. </a:t>
            </a:r>
            <a:br>
              <a:rPr lang="hu-HU" altLang="hu-HU" sz="2000" dirty="0"/>
            </a:br>
            <a:r>
              <a:rPr lang="hu-HU" altLang="hu-HU" sz="2000" dirty="0"/>
              <a:t>Három szféra közös vállalása:</a:t>
            </a:r>
            <a:endParaRPr lang="hu-HU" altLang="hu-HU" dirty="0" smtClean="0"/>
          </a:p>
          <a:p>
            <a:pPr>
              <a:defRPr/>
            </a:pPr>
            <a:r>
              <a:rPr lang="hu-HU" altLang="hu-HU" sz="2000" dirty="0"/>
              <a:t>Egészségügy - Alapellátás</a:t>
            </a:r>
          </a:p>
          <a:p>
            <a:pPr>
              <a:defRPr/>
            </a:pPr>
            <a:r>
              <a:rPr lang="hu-HU" altLang="hu-HU" sz="2000" dirty="0"/>
              <a:t>Oktatás</a:t>
            </a:r>
          </a:p>
          <a:p>
            <a:pPr>
              <a:defRPr/>
            </a:pPr>
            <a:r>
              <a:rPr lang="hu-HU" altLang="hu-HU" sz="2000" dirty="0"/>
              <a:t>Szociális szféra</a:t>
            </a:r>
          </a:p>
          <a:p>
            <a:pPr marL="0" indent="0">
              <a:buNone/>
              <a:defRPr/>
            </a:pPr>
            <a:endParaRPr lang="hu-HU" altLang="hu-HU" sz="2000" dirty="0"/>
          </a:p>
          <a:p>
            <a:pPr marL="0" indent="0">
              <a:buNone/>
              <a:defRPr/>
            </a:pPr>
            <a:r>
              <a:rPr lang="hu-HU" altLang="hu-HU" sz="2000" dirty="0"/>
              <a:t>A sikerhez a kulcs az időben való felismerés, a kliens és környezetének pontos megismerése, feltérképezése, ezáltal a pontos diagnosztika és az egyénre szabott fejlesztés, a társszakmák együttműködése és az aktív és felelős szülői attitűd.</a:t>
            </a:r>
            <a:endParaRPr lang="hu-HU" altLang="hu-HU" dirty="0" smtClean="0"/>
          </a:p>
          <a:p>
            <a:pPr>
              <a:defRPr/>
            </a:pPr>
            <a:endParaRPr lang="hu-HU" altLang="hu-HU" sz="2000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2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3538538" y="201613"/>
            <a:ext cx="7129462" cy="857250"/>
          </a:xfrm>
        </p:spPr>
        <p:txBody>
          <a:bodyPr/>
          <a:lstStyle/>
          <a:p>
            <a:pPr algn="r">
              <a:defRPr/>
            </a:pPr>
            <a:r>
              <a:rPr lang="hu-HU" altLang="hu-HU" sz="2550" dirty="0"/>
              <a:t> </a:t>
            </a:r>
            <a:r>
              <a:rPr lang="hu-HU" altLang="hu-HU" sz="2700" b="1" dirty="0"/>
              <a:t>A megsegítés - </a:t>
            </a:r>
            <a:r>
              <a:rPr lang="hu-HU" altLang="hu-HU" sz="2700" b="1" dirty="0" err="1"/>
              <a:t>Interdiszciplinaritás</a:t>
            </a:r>
            <a:r>
              <a:rPr lang="hu-HU" altLang="hu-HU" sz="2700" b="1" dirty="0"/>
              <a:t> </a:t>
            </a:r>
            <a:r>
              <a:rPr lang="hu-HU" altLang="hu-HU" sz="2550" dirty="0"/>
              <a:t/>
            </a:r>
            <a:br>
              <a:rPr lang="hu-HU" altLang="hu-HU" sz="2550" dirty="0"/>
            </a:br>
            <a:endParaRPr lang="hu-HU" altLang="hu-HU" sz="2550" dirty="0"/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7759701" y="1646238"/>
            <a:ext cx="2657475" cy="41513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u-HU" altLang="hu-HU" sz="1500" dirty="0"/>
          </a:p>
          <a:p>
            <a:pPr marL="0" indent="0">
              <a:buNone/>
              <a:defRPr/>
            </a:pPr>
            <a:r>
              <a:rPr lang="hu-HU" altLang="hu-HU" dirty="0" smtClean="0"/>
              <a:t>Három pillér: </a:t>
            </a:r>
          </a:p>
          <a:p>
            <a:pPr>
              <a:defRPr/>
            </a:pPr>
            <a:r>
              <a:rPr lang="hu-HU" altLang="hu-HU" sz="1500" dirty="0"/>
              <a:t>Egészségügy - Alapellátás</a:t>
            </a:r>
          </a:p>
          <a:p>
            <a:pPr>
              <a:defRPr/>
            </a:pPr>
            <a:r>
              <a:rPr lang="hu-HU" altLang="hu-HU" sz="1500" dirty="0"/>
              <a:t>Oktatás</a:t>
            </a:r>
          </a:p>
          <a:p>
            <a:pPr>
              <a:defRPr/>
            </a:pPr>
            <a:r>
              <a:rPr lang="hu-HU" altLang="hu-HU" sz="1500" dirty="0"/>
              <a:t>Szociális szféra</a:t>
            </a:r>
          </a:p>
          <a:p>
            <a:pPr marL="0" indent="0">
              <a:buNone/>
              <a:defRPr/>
            </a:pPr>
            <a:r>
              <a:rPr lang="hu-HU" altLang="hu-HU" dirty="0" smtClean="0"/>
              <a:t>Kiemelt célok:</a:t>
            </a:r>
          </a:p>
          <a:p>
            <a:pPr>
              <a:defRPr/>
            </a:pPr>
            <a:r>
              <a:rPr lang="hu-HU" altLang="hu-HU" sz="1500" dirty="0"/>
              <a:t>Időfaktor</a:t>
            </a:r>
          </a:p>
          <a:p>
            <a:pPr>
              <a:defRPr/>
            </a:pPr>
            <a:r>
              <a:rPr lang="hu-HU" altLang="hu-HU" sz="1500" dirty="0"/>
              <a:t>Pontos diagnosztika – egyénre szabott fejlesztés</a:t>
            </a:r>
          </a:p>
          <a:p>
            <a:pPr>
              <a:defRPr/>
            </a:pPr>
            <a:r>
              <a:rPr lang="hu-HU" altLang="hu-HU" sz="1500" dirty="0"/>
              <a:t>Átláthatóság - együttműködés</a:t>
            </a:r>
          </a:p>
          <a:p>
            <a:pPr>
              <a:defRPr/>
            </a:pPr>
            <a:r>
              <a:rPr lang="hu-HU" altLang="hu-HU" sz="1500" dirty="0"/>
              <a:t>Szülői attitűd</a:t>
            </a:r>
          </a:p>
          <a:p>
            <a:pPr>
              <a:defRPr/>
            </a:pPr>
            <a:endParaRPr lang="hu-HU" altLang="hu-HU" sz="1500" dirty="0"/>
          </a:p>
        </p:txBody>
      </p:sp>
      <p:sp>
        <p:nvSpPr>
          <p:cNvPr id="4" name="Ellipszis 3"/>
          <p:cNvSpPr/>
          <p:nvPr/>
        </p:nvSpPr>
        <p:spPr>
          <a:xfrm>
            <a:off x="1811338" y="957264"/>
            <a:ext cx="2997200" cy="2638425"/>
          </a:xfrm>
          <a:prstGeom prst="ellipse">
            <a:avLst/>
          </a:prstGeom>
          <a:ln>
            <a:solidFill>
              <a:schemeClr val="accent1">
                <a:shade val="50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083050" y="1368426"/>
            <a:ext cx="3175000" cy="2720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Köznevelés</a:t>
            </a:r>
          </a:p>
        </p:txBody>
      </p:sp>
      <p:sp>
        <p:nvSpPr>
          <p:cNvPr id="6" name="Ellipszis 5"/>
          <p:cNvSpPr/>
          <p:nvPr/>
        </p:nvSpPr>
        <p:spPr>
          <a:xfrm>
            <a:off x="2744788" y="2874963"/>
            <a:ext cx="2563812" cy="256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Szociális ellátórendszer</a:t>
            </a:r>
          </a:p>
        </p:txBody>
      </p:sp>
      <p:sp>
        <p:nvSpPr>
          <p:cNvPr id="17415" name="Szövegdoboz 6"/>
          <p:cNvSpPr txBox="1">
            <a:spLocks noChangeArrowheads="1"/>
          </p:cNvSpPr>
          <p:nvPr/>
        </p:nvSpPr>
        <p:spPr bwMode="auto">
          <a:xfrm>
            <a:off x="2465389" y="1781175"/>
            <a:ext cx="167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Egészségügy</a:t>
            </a:r>
          </a:p>
        </p:txBody>
      </p:sp>
      <p:sp>
        <p:nvSpPr>
          <p:cNvPr id="8" name="Ötágú csillag 7"/>
          <p:cNvSpPr/>
          <p:nvPr/>
        </p:nvSpPr>
        <p:spPr>
          <a:xfrm>
            <a:off x="3338514" y="2070101"/>
            <a:ext cx="1677987" cy="1446213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dirty="0">
                <a:solidFill>
                  <a:schemeClr val="tx1"/>
                </a:solidFill>
              </a:rPr>
              <a:t>CSA- LÁD</a:t>
            </a:r>
          </a:p>
        </p:txBody>
      </p:sp>
    </p:spTree>
    <p:extLst>
      <p:ext uri="{BB962C8B-B14F-4D97-AF65-F5344CB8AC3E}">
        <p14:creationId xmlns:p14="http://schemas.microsoft.com/office/powerpoint/2010/main" val="3437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3359151" y="266700"/>
            <a:ext cx="7129463" cy="1143000"/>
          </a:xfrm>
        </p:spPr>
        <p:txBody>
          <a:bodyPr/>
          <a:lstStyle/>
          <a:p>
            <a:r>
              <a:rPr lang="hu-HU" altLang="hu-HU" smtClean="0"/>
              <a:t>Egészségügyi ellátók</a:t>
            </a:r>
          </a:p>
        </p:txBody>
      </p:sp>
      <p:pic>
        <p:nvPicPr>
          <p:cNvPr id="1843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/>
          <a:stretch>
            <a:fillRect/>
          </a:stretch>
        </p:blipFill>
        <p:spPr>
          <a:xfrm>
            <a:off x="2130426" y="1409701"/>
            <a:ext cx="7853363" cy="4886325"/>
          </a:xfrm>
        </p:spPr>
      </p:pic>
    </p:spTree>
    <p:extLst>
      <p:ext uri="{BB962C8B-B14F-4D97-AF65-F5344CB8AC3E}">
        <p14:creationId xmlns:p14="http://schemas.microsoft.com/office/powerpoint/2010/main" val="1687880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Köznevelés intézményei</a:t>
            </a:r>
          </a:p>
        </p:txBody>
      </p:sp>
      <p:pic>
        <p:nvPicPr>
          <p:cNvPr id="19459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/>
          <a:stretch>
            <a:fillRect/>
          </a:stretch>
        </p:blipFill>
        <p:spPr>
          <a:xfrm>
            <a:off x="2032001" y="1417639"/>
            <a:ext cx="8024813" cy="4776787"/>
          </a:xfrm>
        </p:spPr>
      </p:pic>
    </p:spTree>
    <p:extLst>
      <p:ext uri="{BB962C8B-B14F-4D97-AF65-F5344CB8AC3E}">
        <p14:creationId xmlns:p14="http://schemas.microsoft.com/office/powerpoint/2010/main" val="437352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altLang="hu-HU" smtClean="0"/>
              <a:t>Szociális/gyermekvédelmi intézmények</a:t>
            </a:r>
          </a:p>
        </p:txBody>
      </p:sp>
      <p:pic>
        <p:nvPicPr>
          <p:cNvPr id="20483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/>
          <a:stretch>
            <a:fillRect/>
          </a:stretch>
        </p:blipFill>
        <p:spPr>
          <a:xfrm>
            <a:off x="1992314" y="1385889"/>
            <a:ext cx="7920037" cy="5195887"/>
          </a:xfrm>
        </p:spPr>
      </p:pic>
    </p:spTree>
    <p:extLst>
      <p:ext uri="{BB962C8B-B14F-4D97-AF65-F5344CB8AC3E}">
        <p14:creationId xmlns:p14="http://schemas.microsoft.com/office/powerpoint/2010/main" val="378130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652588" y="3883025"/>
            <a:ext cx="3243262" cy="712788"/>
          </a:xfrm>
        </p:spPr>
        <p:txBody>
          <a:bodyPr>
            <a:normAutofit fontScale="90000"/>
          </a:bodyPr>
          <a:lstStyle/>
          <a:p>
            <a:pPr algn="r"/>
            <a:r>
              <a:rPr lang="hu-HU" altLang="hu-HU" b="1" smtClean="0"/>
              <a:t>Mindenki képes rá</a:t>
            </a:r>
          </a:p>
        </p:txBody>
      </p:sp>
      <p:pic>
        <p:nvPicPr>
          <p:cNvPr id="2150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401764"/>
            <a:ext cx="2736850" cy="3863975"/>
          </a:xfrm>
        </p:spPr>
      </p:pic>
      <p:pic>
        <p:nvPicPr>
          <p:cNvPr id="2150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4" y="1987550"/>
            <a:ext cx="29606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" b="15912"/>
          <a:stretch>
            <a:fillRect/>
          </a:stretch>
        </p:blipFill>
        <p:spPr bwMode="auto">
          <a:xfrm>
            <a:off x="1652588" y="884239"/>
            <a:ext cx="31369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Outlook-mezx2z3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NTP_logo_color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szakmaközi együttműködés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5111750"/>
          </a:xfrm>
        </p:spPr>
        <p:txBody>
          <a:bodyPr>
            <a:normAutofit fontScale="62500" lnSpcReduction="20000"/>
          </a:bodyPr>
          <a:lstStyle/>
          <a:p>
            <a:pPr marL="177800" indent="-177800">
              <a:defRPr/>
            </a:pPr>
            <a:r>
              <a:rPr lang="hu-HU" sz="3500" dirty="0">
                <a:latin typeface="+mj-lt"/>
              </a:rPr>
              <a:t>Holisztikus szemlélet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Közös érdekeltség felismerése és partnerség az együttműködésben, illetve annak kialakítása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Egymás szerepeinek megismerése és elfogadása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Az áttekinthető feladat és felelősség-megosztás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Célorientáltság, feladat- és problémamegoldó jelleg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Az egyéni és a csoportfelelősség körvonalazottsága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Saját és egymás kompetenciáinak, szakmai lehetőségeinek ismerete, a szakmai kompetencia eszközként való használata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Tudásmegosztás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Más szakmák értékeinek, tudásának elfogadása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Kétirányú, nyílt, gyakori és hiteles kommunikáció</a:t>
            </a:r>
          </a:p>
          <a:p>
            <a:pPr marL="177800" indent="-177800" algn="just">
              <a:defRPr/>
            </a:pPr>
            <a:r>
              <a:rPr lang="hu-HU" sz="3500" dirty="0">
                <a:latin typeface="+mj-lt"/>
              </a:rPr>
              <a:t>Személyes kapcsolatok fejlesztése, ápolása, bizalmi légkör fenntartása</a:t>
            </a:r>
          </a:p>
          <a:p>
            <a:pPr marL="177800" indent="-177800" algn="just">
              <a:tabLst>
                <a:tab pos="95250" algn="l"/>
                <a:tab pos="177800" algn="l"/>
              </a:tabLst>
              <a:defRPr/>
            </a:pPr>
            <a:r>
              <a:rPr lang="hu-HU" sz="3500" dirty="0">
                <a:latin typeface="+mj-lt"/>
              </a:rPr>
              <a:t>Közös és különböző értékek elfogadása</a:t>
            </a:r>
          </a:p>
          <a:p>
            <a:pPr marL="177800" indent="-177800" algn="just">
              <a:defRPr/>
            </a:pPr>
            <a:endParaRPr lang="hu-HU" sz="3100" dirty="0">
              <a:latin typeface="+mj-lt"/>
            </a:endParaRP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altLang="hu-HU" dirty="0" smtClean="0"/>
              <a:t>Befogadás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altLang="hu-HU" dirty="0" smtClean="0"/>
          </a:p>
        </p:txBody>
      </p:sp>
      <p:sp>
        <p:nvSpPr>
          <p:cNvPr id="4" name="Ellipszis 3"/>
          <p:cNvSpPr/>
          <p:nvPr/>
        </p:nvSpPr>
        <p:spPr>
          <a:xfrm>
            <a:off x="2063750" y="2310607"/>
            <a:ext cx="3744912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Hogy</a:t>
            </a:r>
          </a:p>
        </p:txBody>
      </p:sp>
      <p:sp>
        <p:nvSpPr>
          <p:cNvPr id="5" name="Ellipszis 4"/>
          <p:cNvSpPr/>
          <p:nvPr/>
        </p:nvSpPr>
        <p:spPr>
          <a:xfrm>
            <a:off x="6311901" y="4292600"/>
            <a:ext cx="3529013" cy="1944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Miért</a:t>
            </a:r>
          </a:p>
        </p:txBody>
      </p:sp>
      <p:sp>
        <p:nvSpPr>
          <p:cNvPr id="6" name="Ellipszis 5"/>
          <p:cNvSpPr/>
          <p:nvPr/>
        </p:nvSpPr>
        <p:spPr>
          <a:xfrm>
            <a:off x="2063750" y="4306888"/>
            <a:ext cx="3024188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Kit</a:t>
            </a:r>
          </a:p>
        </p:txBody>
      </p:sp>
      <p:sp>
        <p:nvSpPr>
          <p:cNvPr id="7" name="Ellipszis 6"/>
          <p:cNvSpPr/>
          <p:nvPr/>
        </p:nvSpPr>
        <p:spPr>
          <a:xfrm>
            <a:off x="4656139" y="157163"/>
            <a:ext cx="2808287" cy="165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672264" y="2071689"/>
            <a:ext cx="2160587" cy="207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Ki</a:t>
            </a:r>
          </a:p>
        </p:txBody>
      </p:sp>
      <p:sp>
        <p:nvSpPr>
          <p:cNvPr id="16393" name="Szövegdoboz 8"/>
          <p:cNvSpPr txBox="1">
            <a:spLocks noChangeArrowheads="1"/>
          </p:cNvSpPr>
          <p:nvPr/>
        </p:nvSpPr>
        <p:spPr bwMode="auto">
          <a:xfrm>
            <a:off x="5468939" y="776289"/>
            <a:ext cx="98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/>
              <a:t>Hova</a:t>
            </a:r>
          </a:p>
        </p:txBody>
      </p:sp>
    </p:spTree>
    <p:extLst>
      <p:ext uri="{BB962C8B-B14F-4D97-AF65-F5344CB8AC3E}">
        <p14:creationId xmlns:p14="http://schemas.microsoft.com/office/powerpoint/2010/main" val="1139278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solidFill>
                  <a:schemeClr val="tx1"/>
                </a:solidFill>
              </a:rPr>
              <a:t>Törvényi háttér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3" y="1700214"/>
            <a:ext cx="8642350" cy="4670425"/>
          </a:xfrm>
        </p:spPr>
        <p:txBody>
          <a:bodyPr/>
          <a:lstStyle/>
          <a:p>
            <a:r>
              <a:rPr lang="hu-HU" altLang="hu-HU"/>
              <a:t>1998. évi Esélyegyenlőségi törvény</a:t>
            </a:r>
          </a:p>
          <a:p>
            <a:r>
              <a:rPr lang="hu-HU" altLang="hu-HU"/>
              <a:t>29/2002. OM rendelet A fogyatékossággal élő hallgatók tanulmányainak folytatásához szükséges esélyegyenlőséget biztosító feltételekről</a:t>
            </a:r>
          </a:p>
          <a:p>
            <a:r>
              <a:rPr lang="hu-HU" altLang="hu-HU"/>
              <a:t>2003. évi OM közlemény a hátrányos helyzetű tanulók integrációs és képességkibontakoztató fejlesztéséről</a:t>
            </a:r>
          </a:p>
          <a:p>
            <a:r>
              <a:rPr lang="hu-HU" altLang="hu-HU"/>
              <a:t>2011. Nemzeti Köznevelési Törvény</a:t>
            </a:r>
          </a:p>
          <a:p>
            <a:r>
              <a:rPr lang="hu-HU" altLang="hu-HU"/>
              <a:t>15/2013 EMMI rendelet a Pedagógiai Szakszolgálatokról</a:t>
            </a:r>
          </a:p>
          <a:p>
            <a:endParaRPr lang="hu-HU" altLang="hu-HU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6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429001"/>
            <a:ext cx="39719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9" y="115889"/>
            <a:ext cx="51831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Tartalom hely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9450" y="3141663"/>
            <a:ext cx="3638550" cy="3181350"/>
          </a:xfrm>
        </p:spPr>
      </p:pic>
    </p:spTree>
    <p:extLst>
      <p:ext uri="{BB962C8B-B14F-4D97-AF65-F5344CB8AC3E}">
        <p14:creationId xmlns:p14="http://schemas.microsoft.com/office/powerpoint/2010/main" val="2947794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5000" dirty="0"/>
              <a:t>Integráció	   </a:t>
            </a:r>
            <a:r>
              <a:rPr lang="hu-HU" altLang="hu-HU" sz="5000" dirty="0" smtClean="0"/>
              <a:t>            Szegregáció </a:t>
            </a:r>
            <a:r>
              <a:rPr lang="hu-HU" altLang="hu-HU" sz="5000" dirty="0"/>
              <a:t>		</a:t>
            </a:r>
          </a:p>
          <a:p>
            <a:pPr>
              <a:buFontTx/>
              <a:buNone/>
            </a:pPr>
            <a:r>
              <a:rPr lang="hu-HU" altLang="hu-HU" sz="5000" dirty="0"/>
              <a:t>				másság</a:t>
            </a:r>
          </a:p>
          <a:p>
            <a:pPr>
              <a:buFontTx/>
              <a:buNone/>
            </a:pPr>
            <a:endParaRPr lang="hu-HU" altLang="hu-HU" sz="5000" dirty="0"/>
          </a:p>
          <a:p>
            <a:pPr>
              <a:buFontTx/>
              <a:buNone/>
            </a:pPr>
            <a:r>
              <a:rPr lang="hu-HU" altLang="hu-HU" sz="5000" dirty="0"/>
              <a:t>				</a:t>
            </a:r>
            <a:r>
              <a:rPr lang="hu-HU" altLang="hu-HU" sz="5000" dirty="0" err="1"/>
              <a:t>Inklúzió</a:t>
            </a:r>
            <a:endParaRPr lang="hu-HU" altLang="hu-HU" sz="5000" dirty="0"/>
          </a:p>
          <a:p>
            <a:pPr>
              <a:buFontTx/>
              <a:buNone/>
            </a:pPr>
            <a:endParaRPr lang="hu-HU" altLang="hu-HU" sz="5000" dirty="0">
              <a:solidFill>
                <a:schemeClr val="accent2"/>
              </a:solidFill>
            </a:endParaRP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3719514" y="1700212"/>
            <a:ext cx="1062170" cy="1609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7096259" y="1628776"/>
            <a:ext cx="799966" cy="1590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4890753" y="107498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6" name="Kép 5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6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Befogadó társadalom?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446213"/>
            <a:ext cx="8642350" cy="5440362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/>
              <a:t>Az Unióban rendkívül erős társadalmi elkötelezettség van a befogadó felnőtt társadalom létrehozására.</a:t>
            </a:r>
          </a:p>
          <a:p>
            <a:pPr eaLnBrk="1" hangingPunct="1">
              <a:defRPr/>
            </a:pPr>
            <a:r>
              <a:rPr lang="hu-HU" altLang="hu-HU" dirty="0" smtClean="0"/>
              <a:t> Befogadó felnőtt társadalom azonban csak akkor lehetséges, ha ez már a gyermekek társadalmára is jellemző.</a:t>
            </a:r>
          </a:p>
          <a:p>
            <a:pPr eaLnBrk="1" hangingPunct="1">
              <a:defRPr/>
            </a:pPr>
            <a:endParaRPr lang="hu-HU" altLang="hu-HU" dirty="0"/>
          </a:p>
          <a:p>
            <a:pPr marL="0" indent="0">
              <a:buNone/>
              <a:defRPr/>
            </a:pPr>
            <a:r>
              <a:rPr lang="hu-HU" altLang="hu-HU" dirty="0" smtClean="0"/>
              <a:t>Intézmény (óvoda, iskola) – munka világa</a:t>
            </a:r>
          </a:p>
          <a:p>
            <a:pPr marL="0" indent="0">
              <a:buNone/>
              <a:defRPr/>
            </a:pPr>
            <a:endParaRPr lang="hu-HU" altLang="hu-HU" dirty="0"/>
          </a:p>
          <a:p>
            <a:pPr marL="0" indent="0">
              <a:buNone/>
              <a:defRPr/>
            </a:pPr>
            <a:r>
              <a:rPr lang="hu-HU" altLang="hu-HU" dirty="0" smtClean="0"/>
              <a:t>				társadalom</a:t>
            </a:r>
          </a:p>
        </p:txBody>
      </p:sp>
      <p:sp>
        <p:nvSpPr>
          <p:cNvPr id="2" name="Lefelé nyíl 1"/>
          <p:cNvSpPr/>
          <p:nvPr/>
        </p:nvSpPr>
        <p:spPr>
          <a:xfrm>
            <a:off x="6096001" y="5732464"/>
            <a:ext cx="576263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Befogadás</a:t>
            </a:r>
            <a:br>
              <a:rPr lang="hu-HU" altLang="hu-HU" smtClean="0">
                <a:solidFill>
                  <a:schemeClr val="tx1"/>
                </a:solidFill>
              </a:rPr>
            </a:br>
            <a:r>
              <a:rPr lang="hu-HU" altLang="hu-HU" smtClean="0">
                <a:solidFill>
                  <a:schemeClr val="tx1"/>
                </a:solidFill>
              </a:rPr>
              <a:t>Integráció vagy inklúzió?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dirty="0" smtClean="0"/>
              <a:t>„Az </a:t>
            </a:r>
            <a:r>
              <a:rPr lang="hu-HU" altLang="hu-HU" b="1" dirty="0" smtClean="0"/>
              <a:t>integráció</a:t>
            </a:r>
            <a:r>
              <a:rPr lang="hu-HU" altLang="hu-HU" dirty="0" smtClean="0"/>
              <a:t>val az egyéneket be kívánják olvasztani a társadalom – pl. az </a:t>
            </a:r>
            <a:r>
              <a:rPr lang="hu-HU" altLang="hu-HU" b="1" dirty="0" smtClean="0"/>
              <a:t>iskola</a:t>
            </a:r>
            <a:r>
              <a:rPr lang="hu-HU" altLang="hu-HU" dirty="0" smtClean="0"/>
              <a:t> meglévő struktúráiba.</a:t>
            </a:r>
          </a:p>
          <a:p>
            <a:pPr marL="0" indent="0">
              <a:buNone/>
              <a:defRPr/>
            </a:pPr>
            <a:endParaRPr lang="hu-HU" altLang="hu-HU" dirty="0" smtClean="0"/>
          </a:p>
          <a:p>
            <a:pPr eaLnBrk="1" hangingPunct="1">
              <a:defRPr/>
            </a:pPr>
            <a:r>
              <a:rPr lang="hu-HU" altLang="hu-HU" dirty="0" smtClean="0"/>
              <a:t> Az </a:t>
            </a:r>
            <a:r>
              <a:rPr lang="hu-HU" altLang="hu-HU" b="1" dirty="0" err="1" smtClean="0"/>
              <a:t>inklúzió</a:t>
            </a:r>
            <a:r>
              <a:rPr lang="hu-HU" altLang="hu-HU" dirty="0" err="1" smtClean="0"/>
              <a:t>nál</a:t>
            </a:r>
            <a:r>
              <a:rPr lang="hu-HU" altLang="hu-HU" dirty="0" smtClean="0"/>
              <a:t> újra átgondolják a tanterv megvalósításának szervezeti kereteit és azokat a feltételeket, amelyekkel valamennyi tanuló haladását biztosítani tudják</a:t>
            </a:r>
            <a:r>
              <a:rPr lang="hu-HU" altLang="hu-HU" dirty="0" smtClean="0">
                <a:solidFill>
                  <a:schemeClr val="accent2"/>
                </a:solidFill>
              </a:rPr>
              <a:t>.” </a:t>
            </a:r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9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A fogyatékosság hatása a sérült ember énképére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altLang="hu-HU" b="1" dirty="0"/>
              <a:t>Az énkép fogalma:</a:t>
            </a:r>
          </a:p>
          <a:p>
            <a:r>
              <a:rPr lang="hu-HU" altLang="hu-HU" dirty="0"/>
              <a:t>azon tulajdonságok összessége, amelyet a személy magára nézve igaznak tart (</a:t>
            </a:r>
            <a:r>
              <a:rPr lang="hu-HU" altLang="hu-HU" dirty="0" err="1"/>
              <a:t>Mérei</a:t>
            </a:r>
            <a:r>
              <a:rPr lang="hu-HU" altLang="hu-HU" dirty="0"/>
              <a:t>, 1989)</a:t>
            </a:r>
          </a:p>
          <a:p>
            <a:r>
              <a:rPr lang="hu-HU" altLang="hu-HU" dirty="0"/>
              <a:t> különböző alkotóelemei vannak, sokdimenziós jelenség</a:t>
            </a:r>
          </a:p>
          <a:p>
            <a:r>
              <a:rPr lang="hu-HU" altLang="hu-HU" dirty="0"/>
              <a:t> kialakulásában, fejlődésében jelentős szerepe van a </a:t>
            </a:r>
            <a:r>
              <a:rPr lang="hu-HU" altLang="hu-HU" dirty="0" smtClean="0"/>
              <a:t>társaknak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u-HU" altLang="hu-HU" b="1" dirty="0" smtClean="0">
                <a:latin typeface="Times New Roman" panose="02020603050405020304" pitchFamily="18" charset="0"/>
              </a:rPr>
              <a:t>Identitás </a:t>
            </a:r>
            <a:r>
              <a:rPr lang="hu-HU" altLang="hu-HU" b="1" dirty="0">
                <a:latin typeface="Times New Roman" panose="02020603050405020304" pitchFamily="18" charset="0"/>
              </a:rPr>
              <a:t>fogalma: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altLang="hu-HU" dirty="0">
                <a:latin typeface="Times New Roman" panose="02020603050405020304" pitchFamily="18" charset="0"/>
              </a:rPr>
              <a:t>énképünk, értékeink, nézeteink összessége (Ki vagyok én?)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latin typeface="Times New Roman" panose="02020603050405020304" pitchFamily="18" charset="0"/>
              </a:rPr>
              <a:t> személyes identitás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altLang="hu-HU" sz="2800" dirty="0">
                <a:latin typeface="Times New Roman" panose="02020603050405020304" pitchFamily="18" charset="0"/>
              </a:rPr>
              <a:t> szociális identitás: személyi sajátosságok, strukturális jellemvonások, normatív elvárások - követelmények</a:t>
            </a:r>
          </a:p>
          <a:p>
            <a:endParaRPr lang="hu-HU" altLang="hu-HU" b="1" dirty="0"/>
          </a:p>
          <a:p>
            <a:endParaRPr lang="hu-HU" altLang="hu-HU" b="1" dirty="0"/>
          </a:p>
        </p:txBody>
      </p:sp>
    </p:spTree>
    <p:extLst>
      <p:ext uri="{BB962C8B-B14F-4D97-AF65-F5344CB8AC3E}">
        <p14:creationId xmlns:p14="http://schemas.microsoft.com/office/powerpoint/2010/main" val="356172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altLang="hu-HU" sz="3200" b="1"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5188" y="1989139"/>
            <a:ext cx="7696200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>
                <a:latin typeface="Times New Roman" panose="02020603050405020304" pitchFamily="18" charset="0"/>
              </a:rPr>
              <a:t>„bélyeg” közvetett hatás – szociális tükrök</a:t>
            </a:r>
          </a:p>
          <a:p>
            <a:pPr>
              <a:spcBef>
                <a:spcPct val="50000"/>
              </a:spcBef>
            </a:pPr>
            <a:r>
              <a:rPr lang="hu-HU" altLang="hu-HU" sz="2800">
                <a:latin typeface="Times New Roman" panose="02020603050405020304" pitchFamily="18" charset="0"/>
              </a:rPr>
              <a:t>Elsődleges: család</a:t>
            </a:r>
          </a:p>
          <a:p>
            <a:pPr>
              <a:spcBef>
                <a:spcPct val="50000"/>
              </a:spcBef>
            </a:pPr>
            <a:r>
              <a:rPr lang="hu-HU" altLang="hu-HU" sz="2800">
                <a:latin typeface="Times New Roman" panose="02020603050405020304" pitchFamily="18" charset="0"/>
              </a:rPr>
              <a:t>DE: sérült gyermek – sérült család – sérült anya-gyermek kapcsolat</a:t>
            </a:r>
          </a:p>
          <a:p>
            <a:pPr>
              <a:spcBef>
                <a:spcPct val="50000"/>
              </a:spcBef>
            </a:pPr>
            <a:r>
              <a:rPr lang="hu-HU" altLang="hu-HU" sz="2800">
                <a:latin typeface="Times New Roman" panose="02020603050405020304" pitchFamily="18" charset="0"/>
              </a:rPr>
              <a:t>Különböző szociális tükrök – nehezíti a reális énkép kialakítását</a:t>
            </a:r>
          </a:p>
          <a:p>
            <a:pPr>
              <a:spcBef>
                <a:spcPct val="50000"/>
              </a:spcBef>
            </a:pPr>
            <a:endParaRPr lang="hu-HU" altLang="hu-HU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hu-HU" altLang="hu-HU" sz="2800">
              <a:latin typeface="Times New Roman" panose="02020603050405020304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Szociális tükrök</a:t>
            </a:r>
          </a:p>
        </p:txBody>
      </p:sp>
      <p:pic>
        <p:nvPicPr>
          <p:cNvPr id="5" name="Kép 4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00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404813"/>
            <a:ext cx="8604250" cy="6153150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Stigma: diszkreditál (hitelrontó)</a:t>
            </a:r>
          </a:p>
          <a:p>
            <a:pPr>
              <a:buFontTx/>
              <a:buNone/>
            </a:pPr>
            <a:r>
              <a:rPr lang="hu-HU" altLang="hu-HU"/>
              <a:t>Megkülönböztető sajátosság, fogyatékosság, hátrány, hiány.</a:t>
            </a:r>
          </a:p>
          <a:p>
            <a:pPr>
              <a:buFontTx/>
              <a:buNone/>
            </a:pPr>
            <a:r>
              <a:rPr lang="hu-HU" altLang="hu-HU"/>
              <a:t>3 típus: </a:t>
            </a:r>
          </a:p>
          <a:p>
            <a:r>
              <a:rPr lang="hu-HU" altLang="hu-HU"/>
              <a:t>Testi fogyatékosság</a:t>
            </a:r>
          </a:p>
          <a:p>
            <a:r>
              <a:rPr lang="hu-HU" altLang="hu-HU"/>
              <a:t>Egyéni jellem szégyenfoltjai</a:t>
            </a:r>
          </a:p>
          <a:p>
            <a:r>
              <a:rPr lang="hu-HU" altLang="hu-HU"/>
              <a:t>Faji, nemzeti hovatartozás</a:t>
            </a:r>
          </a:p>
          <a:p>
            <a:endParaRPr lang="hu-HU" altLang="hu-HU"/>
          </a:p>
          <a:p>
            <a:pPr>
              <a:buFontTx/>
              <a:buNone/>
            </a:pPr>
            <a:r>
              <a:rPr lang="hu-HU" altLang="hu-HU"/>
              <a:t>Sztereotípiák – szégyenfolt – félelem, magány, szégyenérzet</a:t>
            </a:r>
          </a:p>
          <a:p>
            <a:pPr>
              <a:buFontTx/>
              <a:buNone/>
            </a:pPr>
            <a:endParaRPr lang="hu-HU" altLang="hu-HU"/>
          </a:p>
        </p:txBody>
      </p:sp>
      <p:pic>
        <p:nvPicPr>
          <p:cNvPr id="3" name="Kép 2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90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artalom helye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7776" y="3475039"/>
            <a:ext cx="4100513" cy="2732087"/>
          </a:xfrm>
        </p:spPr>
      </p:pic>
      <p:pic>
        <p:nvPicPr>
          <p:cNvPr id="19459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796926"/>
            <a:ext cx="30353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763589"/>
            <a:ext cx="3090862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ép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4" y="2457451"/>
            <a:ext cx="29035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57250"/>
            <a:ext cx="33639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Kép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324350"/>
            <a:ext cx="20256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Kép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4151314"/>
            <a:ext cx="277971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Kép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728914"/>
            <a:ext cx="3016251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/>
              <a:t>Segítség: sorstársak (akik maguk is stigmát viselnek)+(aki osztozik a stigmában)</a:t>
            </a:r>
          </a:p>
          <a:p>
            <a:pPr>
              <a:buFontTx/>
              <a:buNone/>
            </a:pPr>
            <a:r>
              <a:rPr lang="hu-HU" altLang="hu-HU"/>
              <a:t> - kiadványok</a:t>
            </a:r>
          </a:p>
          <a:p>
            <a:pPr>
              <a:buFontTx/>
              <a:buNone/>
            </a:pPr>
            <a:r>
              <a:rPr lang="hu-HU" altLang="hu-HU"/>
              <a:t> - ki lehet? Pozitív példák – példakép</a:t>
            </a:r>
          </a:p>
          <a:p>
            <a:pPr>
              <a:buFontTx/>
              <a:buNone/>
            </a:pPr>
            <a:r>
              <a:rPr lang="hu-HU" altLang="hu-HU"/>
              <a:t> - szervezetek</a:t>
            </a:r>
          </a:p>
          <a:p>
            <a:pPr>
              <a:buFontTx/>
              <a:buNone/>
            </a:pPr>
            <a:r>
              <a:rPr lang="hu-HU" altLang="hu-HU"/>
              <a:t> - kikapcsolódás</a:t>
            </a:r>
          </a:p>
          <a:p>
            <a:pPr>
              <a:buFontTx/>
              <a:buNone/>
            </a:pPr>
            <a:endParaRPr lang="hu-HU" altLang="hu-HU"/>
          </a:p>
          <a:p>
            <a:pPr>
              <a:buFontTx/>
              <a:buNone/>
            </a:pPr>
            <a:r>
              <a:rPr lang="hu-HU" altLang="hu-HU"/>
              <a:t>DE: veszély: kizárja magát a társadalomból azáltal, hogy nagy a szakadék a képletes és valóságos szociális identitás között</a:t>
            </a:r>
          </a:p>
          <a:p>
            <a:pPr>
              <a:buFontTx/>
              <a:buNone/>
            </a:pPr>
            <a:endParaRPr lang="hu-HU" altLang="hu-HU"/>
          </a:p>
        </p:txBody>
      </p:sp>
      <p:pic>
        <p:nvPicPr>
          <p:cNvPr id="3" name="Kép 2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199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84" y="126713"/>
            <a:ext cx="10515600" cy="1325563"/>
          </a:xfrm>
        </p:spPr>
        <p:txBody>
          <a:bodyPr/>
          <a:lstStyle/>
          <a:p>
            <a:r>
              <a:rPr lang="hu-HU" altLang="hu-HU" dirty="0"/>
              <a:t>Önelfogadás - önbecsülés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9118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altLang="hu-HU" dirty="0"/>
              <a:t>Környezet cinkos lehet – Épek magatartásformái:</a:t>
            </a:r>
          </a:p>
          <a:p>
            <a:pPr>
              <a:buFontTx/>
              <a:buNone/>
            </a:pPr>
            <a:endParaRPr lang="hu-HU" altLang="hu-HU" dirty="0"/>
          </a:p>
          <a:p>
            <a:r>
              <a:rPr lang="hu-HU" altLang="hu-HU" dirty="0" err="1"/>
              <a:t>Együttérző</a:t>
            </a:r>
            <a:endParaRPr lang="hu-HU" altLang="hu-HU" dirty="0"/>
          </a:p>
          <a:p>
            <a:r>
              <a:rPr lang="hu-HU" altLang="hu-HU" dirty="0"/>
              <a:t>Elfeledi a fogyatékosságot</a:t>
            </a:r>
          </a:p>
          <a:p>
            <a:r>
              <a:rPr lang="hu-HU" altLang="hu-HU" dirty="0"/>
              <a:t>Kényelmetlenség</a:t>
            </a:r>
          </a:p>
          <a:p>
            <a:r>
              <a:rPr lang="hu-HU" altLang="hu-HU" dirty="0"/>
              <a:t>kényszeredett</a:t>
            </a:r>
          </a:p>
          <a:p>
            <a:pPr>
              <a:buFontTx/>
              <a:buNone/>
            </a:pPr>
            <a:endParaRPr lang="hu-HU" altLang="hu-HU" dirty="0"/>
          </a:p>
          <a:p>
            <a:pPr>
              <a:buFontTx/>
              <a:buNone/>
            </a:pPr>
            <a:r>
              <a:rPr lang="hu-HU" altLang="hu-HU" dirty="0" err="1"/>
              <a:t>Goffmann</a:t>
            </a:r>
            <a:r>
              <a:rPr lang="hu-HU" altLang="hu-HU" dirty="0"/>
              <a:t>: a sérült identitás legyőzésének stratégiái:</a:t>
            </a:r>
          </a:p>
          <a:p>
            <a:r>
              <a:rPr lang="hu-HU" altLang="hu-HU" dirty="0"/>
              <a:t>Reális önismerés elhárítása</a:t>
            </a:r>
          </a:p>
          <a:p>
            <a:r>
              <a:rPr lang="hu-HU" altLang="hu-HU" dirty="0"/>
              <a:t>Önmagunk becsapása</a:t>
            </a:r>
          </a:p>
          <a:p>
            <a:pPr>
              <a:buFontTx/>
              <a:buNone/>
            </a:pPr>
            <a:endParaRPr lang="hu-HU" altLang="hu-HU" dirty="0"/>
          </a:p>
          <a:p>
            <a:endParaRPr lang="hu-HU" alt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91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Nincsenek határok – ha </a:t>
            </a:r>
            <a:r>
              <a:rPr lang="hu-HU" altLang="hu-HU" smtClean="0"/>
              <a:t>nem építünk falakat</a:t>
            </a:r>
            <a:endParaRPr lang="hu-HU" altLang="hu-HU" dirty="0" smtClean="0"/>
          </a:p>
        </p:txBody>
      </p:sp>
      <p:pic>
        <p:nvPicPr>
          <p:cNvPr id="22531" name="Music Video for Special Olympics World Summer Games Athens 2011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425" y="2000568"/>
            <a:ext cx="7269162" cy="4087812"/>
          </a:xfrm>
        </p:spPr>
      </p:pic>
    </p:spTree>
    <p:extLst>
      <p:ext uri="{BB962C8B-B14F-4D97-AF65-F5344CB8AC3E}">
        <p14:creationId xmlns:p14="http://schemas.microsoft.com/office/powerpoint/2010/main" val="2955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45008" y="87630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Én, te, ő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1482217" y="1215105"/>
            <a:ext cx="8642350" cy="482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A Mester a folyóparton sétált néhány tanítványával.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- Látjátok, hogy a halak hogyan fickándoznak kedvük szerint. Ez az, amit igazán szeretnek.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Egy idegen is meghallotta ezt a megjegyzést, s így szólt: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- Honnan tudod, hogy mit szeretnek a halak? Te nem vagy hal.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A tanítványok oktalanságnak vélték az idegen szavait. A Mester pedig mosolygott, mert úgy vélte, hogy ez egy bátor, kutató szellemű ember. Kedvesen válaszolt: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- S te, barátom honnan tudod, hogy én nem vagyok hal? Te nem vagy én.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A tanítványok nevettek, mert azt hitték, hogy ez egy jól megérdemelt rendreutasítás volt. Csak az idegen hökkent meg a válasz mélységén. Egész nap ezen gondolkodott, míg végül estére kelve, a kolostorba ment, s így szólt: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200" dirty="0"/>
              <a:t>- Talán nem is különbözöl annyira a halaktól, mint ahogy gondoltam. De én sem tőled.</a:t>
            </a:r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3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298704" y="154813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Fogyatékosság - A típusalkotás célja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1774825" y="1417639"/>
            <a:ext cx="8642350" cy="5324475"/>
          </a:xfrm>
        </p:spPr>
        <p:txBody>
          <a:bodyPr/>
          <a:lstStyle/>
          <a:p>
            <a:pPr algn="just"/>
            <a:r>
              <a:rPr lang="hu-HU" altLang="hu-HU" dirty="0"/>
              <a:t>útmutatást ad az általános pedagógia és az elmélet számára annak érdekében, hogy kik azok a gyerekek, akiket valamilyen oknál fogva a többségi iskolából </a:t>
            </a:r>
            <a:r>
              <a:rPr lang="hu-HU" altLang="hu-HU" dirty="0" err="1"/>
              <a:t>elkülönítten</a:t>
            </a:r>
            <a:r>
              <a:rPr lang="hu-HU" altLang="hu-HU" dirty="0"/>
              <a:t> tud kezelni</a:t>
            </a:r>
          </a:p>
          <a:p>
            <a:pPr algn="just"/>
            <a:r>
              <a:rPr lang="hu-HU" altLang="hu-HU" dirty="0"/>
              <a:t>útmutatást ad az általános pedagógia és elmélet számára, hogy kik azok, akiket nem kell elkülöníteni a többségéi iskolából, de speciális eszközökkel és módszerekkel kell fejleszteni</a:t>
            </a:r>
          </a:p>
          <a:p>
            <a:pPr algn="just"/>
            <a:r>
              <a:rPr lang="hu-HU" altLang="hu-HU" dirty="0"/>
              <a:t>a gyógypedagógiai elmélet és gyakorlat számára megadja a belső osztályzást a fő- és mellékszimptómák alapján</a:t>
            </a:r>
          </a:p>
          <a:p>
            <a:pPr algn="just"/>
            <a:endParaRPr lang="hu-HU" altLang="hu-HU" dirty="0"/>
          </a:p>
          <a:p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Fő szimptómák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6769" y="1199071"/>
            <a:ext cx="8642350" cy="55451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2400" dirty="0"/>
              <a:t>megadja azt a klinikai képet, hogy az adott egyén hova tartozik, melyik főcsoportba</a:t>
            </a:r>
          </a:p>
          <a:p>
            <a:pPr>
              <a:defRPr/>
            </a:pPr>
            <a:r>
              <a:rPr lang="hu-HU" sz="2400" dirty="0"/>
              <a:t>értelmi fogyatékosok</a:t>
            </a:r>
          </a:p>
          <a:p>
            <a:pPr>
              <a:defRPr/>
            </a:pPr>
            <a:r>
              <a:rPr lang="hu-HU" sz="2400" dirty="0"/>
              <a:t>látás- és hallássérültek</a:t>
            </a:r>
          </a:p>
          <a:p>
            <a:pPr>
              <a:defRPr/>
            </a:pPr>
            <a:r>
              <a:rPr lang="hu-HU" sz="2400" dirty="0"/>
              <a:t>mozgásfogyatékosok</a:t>
            </a:r>
          </a:p>
          <a:p>
            <a:pPr>
              <a:defRPr/>
            </a:pPr>
            <a:r>
              <a:rPr lang="hu-HU" sz="2400" dirty="0"/>
              <a:t>beszédfogyatékosok</a:t>
            </a:r>
          </a:p>
          <a:p>
            <a:pPr>
              <a:defRPr/>
            </a:pPr>
            <a:r>
              <a:rPr lang="hu-HU" sz="2400" dirty="0"/>
              <a:t>érzelmi-akarat sérülés</a:t>
            </a:r>
          </a:p>
          <a:p>
            <a:pPr>
              <a:defRPr/>
            </a:pPr>
            <a:r>
              <a:rPr lang="hu-HU" sz="2400" dirty="0"/>
              <a:t>halmozottan sérültek (egy időben és egyforma erőséggel legalább két főszimptóma jelen van  </a:t>
            </a:r>
            <a:r>
              <a:rPr lang="hu-HU" sz="2400" dirty="0" err="1"/>
              <a:t>szinergetikus</a:t>
            </a:r>
            <a:r>
              <a:rPr lang="hu-HU" sz="2400" dirty="0"/>
              <a:t> effektus: nem pusztán a fő tünetcsoportok összeadása, hanem egy teljesen új szellemiség kialakulása</a:t>
            </a:r>
          </a:p>
          <a:p>
            <a:pPr marL="0" indent="0">
              <a:buNone/>
              <a:defRPr/>
            </a:pPr>
            <a:endParaRPr lang="hu-HU" sz="2400" dirty="0"/>
          </a:p>
        </p:txBody>
      </p:sp>
      <p:pic>
        <p:nvPicPr>
          <p:cNvPr id="5" name="Kép 4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1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207264" y="81661"/>
            <a:ext cx="10515600" cy="1325563"/>
          </a:xfrm>
        </p:spPr>
        <p:txBody>
          <a:bodyPr/>
          <a:lstStyle/>
          <a:p>
            <a:r>
              <a:rPr lang="hu-HU" altLang="hu-HU" dirty="0" smtClean="0"/>
              <a:t>Mellékszimptómák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7897" y="1341439"/>
            <a:ext cx="8642350" cy="54006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400" dirty="0"/>
              <a:t>Az egyes főcsoporton belüli távolabbi osztályozási szempontot adják</a:t>
            </a:r>
          </a:p>
          <a:p>
            <a:pPr>
              <a:defRPr/>
            </a:pPr>
            <a:r>
              <a:rPr lang="hu-HU" sz="2400" dirty="0"/>
              <a:t>súlyossági fok</a:t>
            </a:r>
          </a:p>
          <a:p>
            <a:pPr>
              <a:defRPr/>
            </a:pPr>
            <a:r>
              <a:rPr lang="hu-HU" sz="2400" dirty="0"/>
              <a:t>időfaktor:</a:t>
            </a:r>
          </a:p>
          <a:p>
            <a:pPr marL="0" indent="0">
              <a:buNone/>
              <a:defRPr/>
            </a:pPr>
            <a:r>
              <a:rPr lang="hu-HU" sz="2400" dirty="0"/>
              <a:t>- mikor következett be a károsodás</a:t>
            </a:r>
          </a:p>
          <a:p>
            <a:pPr>
              <a:buFontTx/>
              <a:buChar char="-"/>
              <a:defRPr/>
            </a:pPr>
            <a:r>
              <a:rPr lang="hu-HU" sz="2400" dirty="0"/>
              <a:t>mikor kezdődött el a speciális fejlesztés</a:t>
            </a:r>
          </a:p>
          <a:p>
            <a:pPr>
              <a:defRPr/>
            </a:pPr>
            <a:r>
              <a:rPr lang="hu-HU" sz="2400" dirty="0"/>
              <a:t>intelligenciaszint</a:t>
            </a:r>
          </a:p>
          <a:p>
            <a:pPr>
              <a:defRPr/>
            </a:pPr>
            <a:r>
              <a:rPr lang="hu-HU" sz="2400" dirty="0"/>
              <a:t>szocializálhatóság: hogy lehet fejleszteni (pl.: egyéni, kiscsoportos)</a:t>
            </a:r>
          </a:p>
          <a:p>
            <a:pPr>
              <a:defRPr/>
            </a:pPr>
            <a:r>
              <a:rPr lang="hu-HU" sz="2400" dirty="0"/>
              <a:t>különböző képességek szintje</a:t>
            </a: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1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295911" y="193167"/>
            <a:ext cx="7129463" cy="1143000"/>
          </a:xfrm>
        </p:spPr>
        <p:txBody>
          <a:bodyPr/>
          <a:lstStyle/>
          <a:p>
            <a:r>
              <a:rPr lang="hu-HU" altLang="hu-HU" dirty="0" smtClean="0"/>
              <a:t>Értelmi fogyatékosság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1774825" y="1773239"/>
            <a:ext cx="8642350" cy="4968875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/>
              <a:t>Definíció:</a:t>
            </a:r>
          </a:p>
          <a:p>
            <a:pPr marL="0" indent="0">
              <a:buNone/>
            </a:pPr>
            <a:endParaRPr lang="hu-HU" altLang="hu-HU" dirty="0" smtClean="0"/>
          </a:p>
          <a:p>
            <a:pPr marL="0" indent="0">
              <a:buNone/>
            </a:pPr>
            <a:r>
              <a:rPr lang="hu-HU" altLang="hu-HU" dirty="0"/>
              <a:t>az értelmi fogyatékos a központi idegrendszer fejlődését befolyásoló örökletes és környezeti hatások eredőjeként alakulhat ki, melynek következtében az általános értelmi képesség az adott népesség áltagos értelmi képességének átlagától, a kezdő évektől számítva számottevően elmarad, ezért az önálló életvezetés jelentősen akadályozott</a:t>
            </a:r>
          </a:p>
          <a:p>
            <a:pPr marL="0" indent="0">
              <a:buNone/>
            </a:pPr>
            <a:endParaRPr lang="hu-HU" altLang="hu-HU" dirty="0" smtClean="0"/>
          </a:p>
        </p:txBody>
      </p:sp>
      <p:pic>
        <p:nvPicPr>
          <p:cNvPr id="4" name="Kép 3" descr="Outlook-mezx2z3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" y="5843016"/>
            <a:ext cx="3178302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8266" r="5687" b="15982"/>
          <a:stretch>
            <a:fillRect/>
          </a:stretch>
        </p:blipFill>
        <p:spPr bwMode="auto">
          <a:xfrm>
            <a:off x="4206240" y="5843016"/>
            <a:ext cx="3392424" cy="90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NTP_logo_col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29684" r="9418" b="18452"/>
          <a:stretch>
            <a:fillRect/>
          </a:stretch>
        </p:blipFill>
        <p:spPr bwMode="auto">
          <a:xfrm>
            <a:off x="7598664" y="5843016"/>
            <a:ext cx="3685032" cy="90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85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1375</Words>
  <Application>Microsoft Office PowerPoint</Application>
  <PresentationFormat>Szélesvásznú</PresentationFormat>
  <Paragraphs>265</Paragraphs>
  <Slides>42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Office-téma</vt:lpstr>
      <vt:lpstr>Együtt egy MÁS világban </vt:lpstr>
      <vt:lpstr>Játsszunk kicsit!   Vedd a kezedbe a tollat! Most tedd át a másik kezedbe! (nem domináns kéz) Másold le az idézetet! </vt:lpstr>
      <vt:lpstr>Mindenki képes rá</vt:lpstr>
      <vt:lpstr>PowerPoint bemutató</vt:lpstr>
      <vt:lpstr>Én, te, ő</vt:lpstr>
      <vt:lpstr>Fogyatékosság - A típusalkotás célja</vt:lpstr>
      <vt:lpstr>Fő szimptómák</vt:lpstr>
      <vt:lpstr>Mellékszimptómák</vt:lpstr>
      <vt:lpstr>Értelmi fogyatékosság</vt:lpstr>
      <vt:lpstr>Értelmi fogyatékosság</vt:lpstr>
      <vt:lpstr>Értelmi fogyatékosság</vt:lpstr>
      <vt:lpstr>Értelmi fogyatékosság</vt:lpstr>
      <vt:lpstr>Látássérült</vt:lpstr>
      <vt:lpstr>Látássérült</vt:lpstr>
      <vt:lpstr>Látássérült</vt:lpstr>
      <vt:lpstr>Hallássérült</vt:lpstr>
      <vt:lpstr>Hallássérült</vt:lpstr>
      <vt:lpstr>Hallássérült</vt:lpstr>
      <vt:lpstr>Mozgásfogyatékosság</vt:lpstr>
      <vt:lpstr>Mozgásfogyatékosság</vt:lpstr>
      <vt:lpstr>Beszédfogyatékosság</vt:lpstr>
      <vt:lpstr>Beszédfogyatékosság</vt:lpstr>
      <vt:lpstr>Beszédfogyatékosság</vt:lpstr>
      <vt:lpstr>Érzelmi-akarati sérülés</vt:lpstr>
      <vt:lpstr>Fogyatékos személyek megsegítése </vt:lpstr>
      <vt:lpstr> A megsegítés - Interdiszciplinaritás  </vt:lpstr>
      <vt:lpstr>Egészségügyi ellátók</vt:lpstr>
      <vt:lpstr>Köznevelés intézményei</vt:lpstr>
      <vt:lpstr>Szociális/gyermekvédelmi intézmények</vt:lpstr>
      <vt:lpstr>A szakmaközi együttműködés feltételei</vt:lpstr>
      <vt:lpstr>Befogadás</vt:lpstr>
      <vt:lpstr>Törvényi háttér</vt:lpstr>
      <vt:lpstr>PowerPoint bemutató</vt:lpstr>
      <vt:lpstr>PowerPoint bemutató</vt:lpstr>
      <vt:lpstr>Befogadó társadalom?</vt:lpstr>
      <vt:lpstr>Befogadás Integráció vagy inklúzió?</vt:lpstr>
      <vt:lpstr>A fogyatékosság hatása a sérült ember énképére</vt:lpstr>
      <vt:lpstr>Szociális tükrök</vt:lpstr>
      <vt:lpstr>PowerPoint bemutató</vt:lpstr>
      <vt:lpstr>PowerPoint bemutató</vt:lpstr>
      <vt:lpstr>Önelfogadás - önbecsülés</vt:lpstr>
      <vt:lpstr>Nincsenek határok – ha nem építünk falakat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Fogyatékosság és társadalom</dc:title>
  <dc:creator>user</dc:creator>
  <cp:lastModifiedBy>Microsoft-fiók</cp:lastModifiedBy>
  <cp:revision>27</cp:revision>
  <dcterms:created xsi:type="dcterms:W3CDTF">2020-03-17T11:23:44Z</dcterms:created>
  <dcterms:modified xsi:type="dcterms:W3CDTF">2023-01-29T20:44:55Z</dcterms:modified>
</cp:coreProperties>
</file>